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82292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4335480"/>
            <a:ext cx="82292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520" y="43354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43354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2492280"/>
            <a:ext cx="8229240" cy="3529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3528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3528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95280" y="1339920"/>
            <a:ext cx="8229240" cy="468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43354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3528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35287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3520" y="43354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3520" y="2492280"/>
            <a:ext cx="401544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4335480"/>
            <a:ext cx="8228520" cy="1683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956880"/>
          </a:xfrm>
          <a:prstGeom prst="rect">
            <a:avLst/>
          </a:prstGeom>
          <a:solidFill>
            <a:srgbClr val="0f5494"/>
          </a:solidFill>
          <a:ln w="9360">
            <a:solidFill>
              <a:srgbClr val="0f5494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4262400" y="6659640"/>
            <a:ext cx="610920" cy="198000"/>
          </a:xfrm>
          <a:prstGeom prst="rect">
            <a:avLst/>
          </a:prstGeom>
          <a:solidFill>
            <a:srgbClr val="133176"/>
          </a:solidFill>
          <a:ln w="9360">
            <a:solidFill>
              <a:srgbClr val="133176"/>
            </a:solidFill>
            <a:round/>
          </a:ln>
        </p:spPr>
      </p:sp>
      <p:pic>
        <p:nvPicPr>
          <p:cNvPr descr="" id="2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3957480" y="258840"/>
            <a:ext cx="1436400" cy="1004400"/>
          </a:xfrm>
          <a:prstGeom prst="rect">
            <a:avLst/>
          </a:prstGeom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Verdana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Verdan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Verdana"/>
              </a:rPr>
              <a:t>Eighth Outline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Verdana"/>
              </a:rPr>
              <a:t>Ninth Outline LevelClick to edit Master text styles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Verdana"/>
              </a:rPr>
              <a:t>Second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Verdana"/>
              </a:rPr>
              <a:t>Third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Verdana"/>
              </a:rPr>
              <a:t>Fourth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Verdana"/>
              </a:rPr>
              <a:t>Fifth level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  <a:latin typeface="Verdana"/>
              </a:rPr>
              <a:t>13/07/16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317131-91C1-4141-9181-8111A1C1A101}" type="slidenum">
              <a:rPr lang="en-GB">
                <a:solidFill>
                  <a:srgbClr val="000000"/>
                </a:solidFill>
                <a:latin typeface="Verdana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Processing of EU Multilingual Corpora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M.T. Carrasco Benitez</a:t>
            </a:r>
            <a:endParaRPr/>
          </a:p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Propor 2016 - Corpora Workshop</a:t>
            </a:r>
            <a:endParaRPr/>
          </a:p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Tomar, 13 July 2016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Processing approach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Align at file level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Keep original structure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Metadata might be in the path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Create map of linguistic sets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Linguistic sets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set 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en datahome/foo/bar/123.txt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fr datahome/something/else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pt datahome/more/here/myfile</a:t>
            </a:r>
            <a:endParaRPr/>
          </a:p>
          <a:p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JSON file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Official Journal of the EU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2004-2011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Serie: L - C - CA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Formex4 - XML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Format: best case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Non-parallel XML - repairing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Other formats might be harder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Multilingual Data Toolbox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Toolbox: no universal solution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Set of Linux commands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Mostly in Python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Any XML parallel sets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Approach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Stepwise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Intermediate output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Collection particularities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Common aspects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Install</a:t>
            </a:r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Unzip anywhere mux.zip - directory mux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source /foo/mux/msetup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Or insert in "~/.bashrc"</a:t>
            </a:r>
            <a:endParaRPr/>
          </a:p>
          <a:p>
            <a:pPr>
              <a:buFont typeface="StarSymbol"/>
              <a:buChar char=""/>
            </a:pP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Three environment variables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muxhome PATH PYTHONPATH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Run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conf file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collection=oj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  </a:t>
            </a:r>
            <a:r>
              <a:rPr i="1" lang="en-US" sz="2400">
                <a:solidFill>
                  <a:srgbClr val="0f5494"/>
                </a:solidFill>
                <a:latin typeface="Verdana"/>
              </a:rPr>
              <a:t>dir_data_ori=/foo/mydata</a:t>
            </a:r>
            <a:endParaRPr/>
          </a:p>
          <a:p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mrun - daemonised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mrun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mopen: open data packages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map: create set map - JSON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extract: extract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meter: measuring, statistics, etc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Data output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Files: stripped files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Sets: three presentations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Segments: three presentations - Moses style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Auxiliary output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Maps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Statistics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Logs: journal, stdout, stderr, debug, dump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Processing of EU Multilingual Corpora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M.T. Carrasco Benitez</a:t>
            </a:r>
            <a:endParaRPr/>
          </a:p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Propor 2016 - Corpora Workshop</a:t>
            </a:r>
            <a:endParaRPr/>
          </a:p>
          <a:p>
            <a:pPr algn="ctr"/>
            <a:r>
              <a:rPr i="1" lang="en-US" sz="2400">
                <a:solidFill>
                  <a:srgbClr val="0f5494"/>
                </a:solidFill>
                <a:latin typeface="Verdana"/>
              </a:rPr>
              <a:t>Tomar, 13 July 2016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mux - Comparative lengths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Central value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Language independent - not English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Corpus specific ratios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Multilingual production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Authoring, translation, publishing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Consider data reuse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Generation of Multilingual Parallel Documents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3000">
                <a:solidFill>
                  <a:srgbClr val="0f5494"/>
                </a:solidFill>
                <a:latin typeface="Verdana"/>
              </a:rPr>
              <a:t>dragoman.org/propor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Good translation is expensive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Estimated translation cost: 44 billions euros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All EU institutions/bodies 1952 - 2016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One must re-use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Industrial translation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24 languages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High volume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Non-literary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Big multilingual data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Millions of files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Hundred of millions of segments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Machine processing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Unrealistic manually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Input data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Each collection is different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Packaging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Path and file naming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File formats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No single solution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Toolbox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Objectives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Align all texts - log un-extracted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Align 24 languages - not bilingual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Publish data and programs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Easy to repeat the processing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N-language 1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Bilingual: individual point of view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N-lingual: industrial point of view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Most alignment are bilingual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PT-EN PT-FR : EN-FR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395280" y="1339920"/>
            <a:ext cx="8229240" cy="936360"/>
          </a:xfrm>
          <a:prstGeom prst="rect">
            <a:avLst/>
          </a:prstGeom>
        </p:spPr>
        <p:txBody>
          <a:bodyPr anchor="ctr"/>
          <a:p>
            <a:r>
              <a:rPr b="1" lang="en-US" sz="3000">
                <a:solidFill>
                  <a:srgbClr val="0f5494"/>
                </a:solidFill>
                <a:latin typeface="Verdana"/>
              </a:rPr>
              <a:t>N-language 2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457200" y="2492280"/>
            <a:ext cx="8229240" cy="3528720"/>
          </a:xfrm>
          <a:prstGeom prst="rect">
            <a:avLst/>
          </a:prstGeom>
        </p:spPr>
        <p:txBody>
          <a:bodyPr/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Better for programatic comparison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Clustering of languages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Bilingual bad</a:t>
            </a:r>
            <a:endParaRPr/>
          </a:p>
          <a:p>
            <a:pPr>
              <a:buFont typeface="StarSymbol"/>
              <a:buChar char=""/>
            </a:pPr>
            <a:r>
              <a:rPr i="1" lang="en-US" sz="2400">
                <a:solidFill>
                  <a:srgbClr val="0f5494"/>
                </a:solidFill>
                <a:latin typeface="Verdana"/>
              </a:rPr>
              <a:t>Much harder, worth the effort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